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0" r:id="rId3"/>
    <p:sldId id="269" r:id="rId4"/>
    <p:sldId id="297" r:id="rId5"/>
    <p:sldId id="299" r:id="rId6"/>
    <p:sldId id="293" r:id="rId7"/>
    <p:sldId id="298" r:id="rId8"/>
    <p:sldId id="294" r:id="rId9"/>
    <p:sldId id="300" r:id="rId10"/>
    <p:sldId id="301" r:id="rId11"/>
    <p:sldId id="302" r:id="rId12"/>
    <p:sldId id="295" r:id="rId13"/>
    <p:sldId id="289" r:id="rId14"/>
    <p:sldId id="291" r:id="rId15"/>
    <p:sldId id="296" r:id="rId16"/>
    <p:sldId id="273" r:id="rId17"/>
    <p:sldId id="266" r:id="rId18"/>
    <p:sldId id="278" r:id="rId19"/>
    <p:sldId id="285" r:id="rId20"/>
    <p:sldId id="275" r:id="rId21"/>
    <p:sldId id="279" r:id="rId22"/>
    <p:sldId id="281" r:id="rId23"/>
    <p:sldId id="283" r:id="rId24"/>
    <p:sldId id="276" r:id="rId25"/>
    <p:sldId id="286" r:id="rId26"/>
    <p:sldId id="287" r:id="rId27"/>
    <p:sldId id="292" r:id="rId28"/>
    <p:sldId id="282" r:id="rId2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9"/>
    <p:restoredTop sz="90915"/>
  </p:normalViewPr>
  <p:slideViewPr>
    <p:cSldViewPr snapToGrid="0">
      <p:cViewPr>
        <p:scale>
          <a:sx n="107" d="100"/>
          <a:sy n="107" d="100"/>
        </p:scale>
        <p:origin x="88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12/14/24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4988-1484-29D2-CBA0-77C5FFF0C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1D032-83FD-C837-830C-3B5641289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EAC7F-C28B-7089-C1B0-BE088E6DB6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6A86C-E086-565E-DE13-E20635F1E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950790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BED2-610B-2B31-1EDC-B4BC22D6F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D1559-D0DE-524A-A9E8-4ADDB3CA3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1CD5A-FA3B-6142-6F38-68AB9C982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A855FC-9474-2C6D-7B7E-C2B048B93E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472701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3599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828732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32831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37179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52722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3419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730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78885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3251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6870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>
          <a:extLst>
            <a:ext uri="{FF2B5EF4-FFF2-40B4-BE49-F238E27FC236}">
              <a16:creationId xmlns:a16="http://schemas.microsoft.com/office/drawing/2014/main" id="{23FB2B66-0E00-458D-FFE5-7CA633C10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>
            <a:extLst>
              <a:ext uri="{FF2B5EF4-FFF2-40B4-BE49-F238E27FC236}">
                <a16:creationId xmlns:a16="http://schemas.microsoft.com/office/drawing/2014/main" id="{B7CF6BFC-222E-8B03-5A7A-88D72DDB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>
            <a:extLst>
              <a:ext uri="{FF2B5EF4-FFF2-40B4-BE49-F238E27FC236}">
                <a16:creationId xmlns:a16="http://schemas.microsoft.com/office/drawing/2014/main" id="{E64D1DBB-6174-482C-15E3-07870339D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90233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hsd</a:t>
            </a:r>
            <a:r>
              <a:rPr lang="de-DE" dirty="0"/>
              <a:t> </a:t>
            </a:r>
            <a:r>
              <a:rPr lang="de-DE" dirty="0" err="1"/>
              <a:t>dist</a:t>
            </a:r>
            <a:endParaRPr lang="de-DE" dirty="0"/>
          </a:p>
          <a:p>
            <a:r>
              <a:rPr lang="de-DE" dirty="0"/>
              <a:t>95 in </a:t>
            </a:r>
            <a:r>
              <a:rPr lang="de-DE" dirty="0" err="1"/>
              <a:t>add</a:t>
            </a:r>
            <a:r>
              <a:rPr lang="de-DE" dirty="0"/>
              <a:t> </a:t>
            </a:r>
          </a:p>
          <a:p>
            <a:r>
              <a:rPr lang="de-DE" dirty="0" err="1"/>
              <a:t>maybe</a:t>
            </a:r>
            <a:r>
              <a:rPr lang="de-DE" dirty="0"/>
              <a:t> 90</a:t>
            </a:r>
          </a:p>
          <a:p>
            <a:r>
              <a:rPr lang="de-DE" dirty="0" err="1"/>
              <a:t>seperated</a:t>
            </a:r>
            <a:r>
              <a:rPr lang="de-DE" dirty="0"/>
              <a:t> </a:t>
            </a:r>
            <a:r>
              <a:rPr lang="de-DE" dirty="0" err="1"/>
              <a:t>pip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592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CF48B-B360-3D69-68D0-37DF835A4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010D7D-1ABD-5516-395C-C0ECE222E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7F885-6546-3BFC-152E-B4C0F713A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A82EB-8433-F3C4-1C5E-C7D0D2ED5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1070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4E53B-7DDE-C3D8-E641-18CF3FE94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36DDA1-A912-1EEE-058A-9AC11BC0B5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FD95E1-8902-4F27-3C68-86E54E3AD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80EEAC-78AB-632C-8FA3-9EF03F694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71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B5A25-22A5-CD77-FE21-C7989E6AF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E32FB3-6E76-1EB2-9897-959C9FA1E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14465E-631A-CE1F-C7AF-7AD7311D2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F963C-872C-CADB-03C4-6B293B0DA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2554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C87B3-4855-5812-ACB5-37DE56875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5261A0-2165-2D2F-C300-2279EC5FC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F53E2E-63FE-1F80-FD8B-467DBB1FA0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DAA9B-07B2-0F69-BDEC-613BCE6D08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4662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701E4-9BC4-FEA3-AF42-4FB40B0D5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9455C0-3E6D-C996-A80F-C12628AE2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9D56CA-1F1F-DE80-6D29-9A7951439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099E0-EDC1-EEFF-9D40-A5E62D0B4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7250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14.12.24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14.12.24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14.12.24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14.12.24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14.12.24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14.12.24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14.12.24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14.12.24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14.12.24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14.12.24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14.12.24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14.12.24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‹Nr.›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22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1215E-9381-3DBF-DB7A-4FC3F956E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D5B0-6C3B-EDB3-C517-5B127593A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3999971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F1711-29B2-B65F-B829-06C6446BC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79" y="1454556"/>
            <a:ext cx="3174186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Best: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B4A1D-D353-3654-ED28-09AEC6D7F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D776D29-1AF6-0734-2E19-900B9036DFA1}"/>
              </a:ext>
            </a:extLst>
          </p:cNvPr>
          <p:cNvSpPr txBox="1">
            <a:spLocks/>
          </p:cNvSpPr>
          <p:nvPr/>
        </p:nvSpPr>
        <p:spPr>
          <a:xfrm>
            <a:off x="353678" y="3503614"/>
            <a:ext cx="3174186" cy="189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Worst: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C59DA220-9744-2EAC-4850-6C32CF3E35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692945"/>
              </p:ext>
            </p:extLst>
          </p:nvPr>
        </p:nvGraphicFramePr>
        <p:xfrm>
          <a:off x="417402" y="3812190"/>
          <a:ext cx="3366322" cy="1571625"/>
        </p:xfrm>
        <a:graphic>
          <a:graphicData uri="http://schemas.openxmlformats.org/drawingml/2006/table">
            <a:tbl>
              <a:tblPr/>
              <a:tblGrid>
                <a:gridCol w="1555062">
                  <a:extLst>
                    <a:ext uri="{9D8B030D-6E8A-4147-A177-3AD203B41FA5}">
                      <a16:colId xmlns:a16="http://schemas.microsoft.com/office/drawing/2014/main" val="1860313317"/>
                    </a:ext>
                  </a:extLst>
                </a:gridCol>
                <a:gridCol w="1811260">
                  <a:extLst>
                    <a:ext uri="{9D8B030D-6E8A-4147-A177-3AD203B41FA5}">
                      <a16:colId xmlns:a16="http://schemas.microsoft.com/office/drawing/2014/main" val="19139772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511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57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888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81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09193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E167DE57-8017-FE56-B8C6-DF133E38A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045836"/>
              </p:ext>
            </p:extLst>
          </p:nvPr>
        </p:nvGraphicFramePr>
        <p:xfrm>
          <a:off x="417402" y="1703087"/>
          <a:ext cx="3427921" cy="1571625"/>
        </p:xfrm>
        <a:graphic>
          <a:graphicData uri="http://schemas.openxmlformats.org/drawingml/2006/table">
            <a:tbl>
              <a:tblPr/>
              <a:tblGrid>
                <a:gridCol w="1583517">
                  <a:extLst>
                    <a:ext uri="{9D8B030D-6E8A-4147-A177-3AD203B41FA5}">
                      <a16:colId xmlns:a16="http://schemas.microsoft.com/office/drawing/2014/main" val="3665491450"/>
                    </a:ext>
                  </a:extLst>
                </a:gridCol>
                <a:gridCol w="1844404">
                  <a:extLst>
                    <a:ext uri="{9D8B030D-6E8A-4147-A177-3AD203B41FA5}">
                      <a16:colId xmlns:a16="http://schemas.microsoft.com/office/drawing/2014/main" val="3163728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53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874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864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0.792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378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74483"/>
                  </a:ext>
                </a:extLst>
              </a:tr>
            </a:tbl>
          </a:graphicData>
        </a:graphic>
      </p:graphicFrame>
      <p:pic>
        <p:nvPicPr>
          <p:cNvPr id="24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20BE9B12-83AA-B3DC-EDF0-AA6200D43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820" y="622593"/>
            <a:ext cx="2609748" cy="2605592"/>
          </a:xfrm>
          <a:prstGeom prst="rect">
            <a:avLst/>
          </a:prstGeom>
        </p:spPr>
      </p:pic>
      <p:pic>
        <p:nvPicPr>
          <p:cNvPr id="26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43F1027D-FB50-7D9F-BB86-8DC04461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195" y="618157"/>
            <a:ext cx="2626437" cy="2605592"/>
          </a:xfrm>
          <a:prstGeom prst="rect">
            <a:avLst/>
          </a:prstGeom>
        </p:spPr>
      </p:pic>
      <p:pic>
        <p:nvPicPr>
          <p:cNvPr id="30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9BAC43C2-59F6-9DDA-82E5-05078F771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540" y="625755"/>
            <a:ext cx="2609748" cy="2597321"/>
          </a:xfrm>
          <a:prstGeom prst="rect">
            <a:avLst/>
          </a:prstGeom>
        </p:spPr>
      </p:pic>
      <p:pic>
        <p:nvPicPr>
          <p:cNvPr id="34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84035DD7-5FAB-7D18-6A23-1C7819F5DB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4820" y="3574624"/>
            <a:ext cx="2720536" cy="2716204"/>
          </a:xfrm>
          <a:prstGeom prst="rect">
            <a:avLst/>
          </a:prstGeom>
        </p:spPr>
      </p:pic>
      <p:pic>
        <p:nvPicPr>
          <p:cNvPr id="36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D6038139-61EF-B17D-2A20-71292FE1D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4972" y="3586776"/>
            <a:ext cx="2714417" cy="2692874"/>
          </a:xfrm>
          <a:prstGeom prst="rect">
            <a:avLst/>
          </a:prstGeom>
        </p:spPr>
      </p:pic>
      <p:pic>
        <p:nvPicPr>
          <p:cNvPr id="38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6362B766-D875-B2BB-9AEF-6D3C82C136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8627" y="3581390"/>
            <a:ext cx="2714418" cy="270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36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7B124-9E64-D406-8BDD-D543BE9C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B740-2F07-522F-A698-1BD8758E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9242516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Comparison of Average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313E-5FF0-84F4-9D6F-FB4546D5A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80" y="1457716"/>
            <a:ext cx="8588440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Atlas with and without Noise		RF with and without Noise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F9E128-8480-48DF-6D25-2B9023650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3" name="Tabelle 32">
                <a:extLst>
                  <a:ext uri="{FF2B5EF4-FFF2-40B4-BE49-F238E27FC236}">
                    <a16:creationId xmlns:a16="http://schemas.microsoft.com/office/drawing/2014/main" id="{041BCB49-8BC8-0138-BBCF-8C0271BAE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3530798"/>
                  </p:ext>
                </p:extLst>
              </p:nvPr>
            </p:nvGraphicFramePr>
            <p:xfrm>
              <a:off x="310524" y="1785921"/>
              <a:ext cx="8193196" cy="1571625"/>
            </p:xfrm>
            <a:graphic>
              <a:graphicData uri="http://schemas.openxmlformats.org/drawingml/2006/table">
                <a:tbl>
                  <a:tblPr/>
                  <a:tblGrid>
                    <a:gridCol w="1553902">
                      <a:extLst>
                        <a:ext uri="{9D8B030D-6E8A-4147-A177-3AD203B41FA5}">
                          <a16:colId xmlns:a16="http://schemas.microsoft.com/office/drawing/2014/main" val="3665491450"/>
                        </a:ext>
                      </a:extLst>
                    </a:gridCol>
                    <a:gridCol w="1330036">
                      <a:extLst>
                        <a:ext uri="{9D8B030D-6E8A-4147-A177-3AD203B41FA5}">
                          <a16:colId xmlns:a16="http://schemas.microsoft.com/office/drawing/2014/main" val="3163728951"/>
                        </a:ext>
                      </a:extLst>
                    </a:gridCol>
                    <a:gridCol w="1721922">
                      <a:extLst>
                        <a:ext uri="{9D8B030D-6E8A-4147-A177-3AD203B41FA5}">
                          <a16:colId xmlns:a16="http://schemas.microsoft.com/office/drawing/2014/main" val="3218053290"/>
                        </a:ext>
                      </a:extLst>
                    </a:gridCol>
                    <a:gridCol w="1935678">
                      <a:extLst>
                        <a:ext uri="{9D8B030D-6E8A-4147-A177-3AD203B41FA5}">
                          <a16:colId xmlns:a16="http://schemas.microsoft.com/office/drawing/2014/main" val="1535802281"/>
                        </a:ext>
                      </a:extLst>
                    </a:gridCol>
                    <a:gridCol w="1651658">
                      <a:extLst>
                        <a:ext uri="{9D8B030D-6E8A-4147-A177-3AD203B41FA5}">
                          <a16:colId xmlns:a16="http://schemas.microsoft.com/office/drawing/2014/main" val="888354436"/>
                        </a:ext>
                      </a:extLst>
                    </a:gridCol>
                  </a:tblGrid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Amygdala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0.62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0.08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0.47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0.47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0553629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Grey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0.53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0.53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46874143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Hippocampus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0.61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0.44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0.06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0.43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0.05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28786431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Thalamus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0.79</a:t>
                          </a:r>
                          <a:r>
                            <a:rPr lang="de-CH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0.79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0.04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0.68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0.11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0.68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0.10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82337878"/>
                      </a:ext>
                    </a:extLst>
                  </a:tr>
                  <a:tr h="203200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White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0.66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0.03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0.66</a:t>
                          </a:r>
                          <a:r>
                            <a:rPr lang="de-CH" sz="2000" b="0" i="0" u="none" strike="noStrike" baseline="0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0.07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0.83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0.83 </a:t>
                          </a:r>
                          <a14:m>
                            <m:oMath xmlns:m="http://schemas.openxmlformats.org/officeDocument/2006/math">
                              <m:r>
                                <a:rPr lang="de-CH" sz="2000" b="1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±</m:t>
                              </m:r>
                            </m:oMath>
                          </a14:m>
                          <a:r>
                            <a:rPr lang="de-CH" sz="20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 0.02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2937448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3" name="Tabelle 32">
                <a:extLst>
                  <a:ext uri="{FF2B5EF4-FFF2-40B4-BE49-F238E27FC236}">
                    <a16:creationId xmlns:a16="http://schemas.microsoft.com/office/drawing/2014/main" id="{041BCB49-8BC8-0138-BBCF-8C0271BAE0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73530798"/>
                  </p:ext>
                </p:extLst>
              </p:nvPr>
            </p:nvGraphicFramePr>
            <p:xfrm>
              <a:off x="310524" y="1785921"/>
              <a:ext cx="8193196" cy="1571625"/>
            </p:xfrm>
            <a:graphic>
              <a:graphicData uri="http://schemas.openxmlformats.org/drawingml/2006/table">
                <a:tbl>
                  <a:tblPr/>
                  <a:tblGrid>
                    <a:gridCol w="1553902">
                      <a:extLst>
                        <a:ext uri="{9D8B030D-6E8A-4147-A177-3AD203B41FA5}">
                          <a16:colId xmlns:a16="http://schemas.microsoft.com/office/drawing/2014/main" val="3665491450"/>
                        </a:ext>
                      </a:extLst>
                    </a:gridCol>
                    <a:gridCol w="1330036">
                      <a:extLst>
                        <a:ext uri="{9D8B030D-6E8A-4147-A177-3AD203B41FA5}">
                          <a16:colId xmlns:a16="http://schemas.microsoft.com/office/drawing/2014/main" val="3163728951"/>
                        </a:ext>
                      </a:extLst>
                    </a:gridCol>
                    <a:gridCol w="1721922">
                      <a:extLst>
                        <a:ext uri="{9D8B030D-6E8A-4147-A177-3AD203B41FA5}">
                          <a16:colId xmlns:a16="http://schemas.microsoft.com/office/drawing/2014/main" val="3218053290"/>
                        </a:ext>
                      </a:extLst>
                    </a:gridCol>
                    <a:gridCol w="1935678">
                      <a:extLst>
                        <a:ext uri="{9D8B030D-6E8A-4147-A177-3AD203B41FA5}">
                          <a16:colId xmlns:a16="http://schemas.microsoft.com/office/drawing/2014/main" val="1535802281"/>
                        </a:ext>
                      </a:extLst>
                    </a:gridCol>
                    <a:gridCol w="1651658">
                      <a:extLst>
                        <a:ext uri="{9D8B030D-6E8A-4147-A177-3AD203B41FA5}">
                          <a16:colId xmlns:a16="http://schemas.microsoft.com/office/drawing/2014/main" val="888354436"/>
                        </a:ext>
                      </a:extLst>
                    </a:gridCol>
                  </a:tblGrid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Amygdala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20000" r="-402885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20000" r="-208088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20000" r="-84967" b="-4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20000" b="-4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0553629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Grey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120000" r="-402885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120000" r="-208088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120000" r="-84967" b="-3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120000" b="-3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46874143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Hippocampus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220000" r="-402885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220000" r="-208088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220000" r="-84967" b="-2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220000" b="-2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8786431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Thalamus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320000" r="-402885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320000" r="-208088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320000" r="-84967" b="-1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320000" b="-1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2337878"/>
                      </a:ext>
                    </a:extLst>
                  </a:tr>
                  <a:tr h="314325"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de-CH" sz="20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Aptos Narrow" panose="020B0004020202020204" pitchFamily="34" charset="0"/>
                            </a:rPr>
                            <a:t>White Matter</a:t>
                          </a:r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18269" t="-420000" r="-402885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166912" t="-420000" r="-208088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237255" t="-420000" r="-84967" b="-4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525" marR="9525" marT="9525" marB="0" anchor="b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3"/>
                          <a:stretch>
                            <a:fillRect l="-396923" t="-420000" b="-4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937448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09682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What are our conclusions?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5786D-7FF4-0B91-58FE-147F39A4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Methods – Parameter Search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1956E67-15BD-1720-16E8-95282F89A2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19095"/>
            <a:ext cx="5181600" cy="3889009"/>
          </a:xfrm>
        </p:spPr>
      </p:pic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E64ACE67-5E4D-4B40-2076-7DBD6E9CEA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419095"/>
            <a:ext cx="5181600" cy="3889009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00158AC-908E-C581-BA2C-923A98833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16</a:t>
            </a:fld>
            <a:endParaRPr lang="en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8CF7B72-0FA0-A0F0-D100-09A6A580D409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Simplified grid search for two parameter of the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Number of estimators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Max depth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86B3B75-D9F3-198C-A27B-FA9274E035C5}"/>
              </a:ext>
            </a:extLst>
          </p:cNvPr>
          <p:cNvSpPr/>
          <p:nvPr/>
        </p:nvSpPr>
        <p:spPr>
          <a:xfrm>
            <a:off x="3089275" y="3635375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EC58EAA-34F2-34BF-B76E-785F1D577C42}"/>
              </a:ext>
            </a:extLst>
          </p:cNvPr>
          <p:cNvSpPr/>
          <p:nvPr/>
        </p:nvSpPr>
        <p:spPr>
          <a:xfrm>
            <a:off x="8427756" y="3635374"/>
            <a:ext cx="400051" cy="37147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3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Experiment1 - 2 pipelines</a:t>
            </a:r>
            <a:endParaRPr lang="en-CH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54958F9-81F4-193B-58E0-EC58F751B2B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3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8A1A4DAB-9519-56F0-EAF1-F9F0F4A652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3"/>
            <a:ext cx="5181600" cy="3886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17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White and grey matter classified in one pipeline</a:t>
            </a:r>
          </a:p>
          <a:p>
            <a:r>
              <a:rPr lang="en-GB" dirty="0"/>
              <a:t>		Hippocampus, Amygdala, and Thalamus classified in another pipeline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364B295-5D86-5AD4-8C53-CEEE423B720C}"/>
              </a:ext>
            </a:extLst>
          </p:cNvPr>
          <p:cNvSpPr/>
          <p:nvPr/>
        </p:nvSpPr>
        <p:spPr>
          <a:xfrm>
            <a:off x="3107184" y="4190260"/>
            <a:ext cx="798991" cy="70133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55DF917-F1E1-4027-E441-64DAC0F044D7}"/>
              </a:ext>
            </a:extLst>
          </p:cNvPr>
          <p:cNvSpPr/>
          <p:nvPr/>
        </p:nvSpPr>
        <p:spPr>
          <a:xfrm>
            <a:off x="1492927" y="4102962"/>
            <a:ext cx="798991" cy="85077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FDD4CC81-E36F-45BC-C1D5-ABE9AA1D8CFE}"/>
              </a:ext>
            </a:extLst>
          </p:cNvPr>
          <p:cNvSpPr/>
          <p:nvPr/>
        </p:nvSpPr>
        <p:spPr>
          <a:xfrm>
            <a:off x="3922450" y="3588913"/>
            <a:ext cx="798991" cy="65438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A7FB6E90-2D73-17FC-F317-477E2F1EA26E}"/>
              </a:ext>
            </a:extLst>
          </p:cNvPr>
          <p:cNvSpPr/>
          <p:nvPr/>
        </p:nvSpPr>
        <p:spPr>
          <a:xfrm>
            <a:off x="9238057" y="4304355"/>
            <a:ext cx="798991" cy="969211"/>
          </a:xfrm>
          <a:prstGeom prst="rect">
            <a:avLst/>
          </a:prstGeom>
          <a:noFill/>
          <a:ln w="28575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888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Experiment1 - Hippocampus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1A3453F-9B13-ABFF-1369-168D73A0AE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20"/>
          <a:stretch/>
        </p:blipFill>
        <p:spPr>
          <a:xfrm>
            <a:off x="116441" y="2755688"/>
            <a:ext cx="11959118" cy="4016187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18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Gold:	Original pipeline</a:t>
            </a:r>
          </a:p>
          <a:p>
            <a:r>
              <a:rPr lang="en-GB" dirty="0"/>
              <a:t>Brown:	Combined pipeline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BD550F1-9751-F64D-A7A9-0C946B64DB58}"/>
              </a:ext>
            </a:extLst>
          </p:cNvPr>
          <p:cNvSpPr/>
          <p:nvPr/>
        </p:nvSpPr>
        <p:spPr>
          <a:xfrm>
            <a:off x="278898" y="5285306"/>
            <a:ext cx="609188" cy="28328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D43F23-B97B-A340-B1B4-F6E5CFA42B1A}"/>
              </a:ext>
            </a:extLst>
          </p:cNvPr>
          <p:cNvSpPr/>
          <p:nvPr/>
        </p:nvSpPr>
        <p:spPr>
          <a:xfrm>
            <a:off x="3727495" y="5295304"/>
            <a:ext cx="272188" cy="24697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6560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5">
            <a:extLst>
              <a:ext uri="{FF2B5EF4-FFF2-40B4-BE49-F238E27FC236}">
                <a16:creationId xmlns:a16="http://schemas.microsoft.com/office/drawing/2014/main" id="{B54171E7-3B68-81D9-BB91-E6FBBFE98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570"/>
          <a:stretch/>
        </p:blipFill>
        <p:spPr>
          <a:xfrm>
            <a:off x="116400" y="2789155"/>
            <a:ext cx="11959200" cy="397993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Experiment1 - Hippocampus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19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Gold:	Original pipeline</a:t>
            </a:r>
          </a:p>
          <a:p>
            <a:r>
              <a:rPr lang="en-GB"/>
              <a:t>Brown:	Combined pipeline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E0BD5D1-DBEE-654B-015B-0AB3EF71E2B7}"/>
              </a:ext>
            </a:extLst>
          </p:cNvPr>
          <p:cNvSpPr/>
          <p:nvPr/>
        </p:nvSpPr>
        <p:spPr>
          <a:xfrm>
            <a:off x="4802921" y="3581666"/>
            <a:ext cx="691362" cy="73808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DCEB0D1-CBF2-0127-04FB-0FF49DCB163D}"/>
              </a:ext>
            </a:extLst>
          </p:cNvPr>
          <p:cNvSpPr/>
          <p:nvPr/>
        </p:nvSpPr>
        <p:spPr>
          <a:xfrm>
            <a:off x="7537372" y="4391436"/>
            <a:ext cx="983890" cy="775876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798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294" y="4003094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934" y="4001294"/>
            <a:ext cx="1991360" cy="23571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636" y="4005805"/>
            <a:ext cx="2903219" cy="23526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Experiment2 - 5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20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Original pipeline: 	All labels were classified together</a:t>
            </a:r>
          </a:p>
          <a:p>
            <a:r>
              <a:rPr lang="en-GB" dirty="0"/>
              <a:t>Combined pipeline:	Each label was classified in one pipeline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B6D1097B-87C6-99AF-2373-7E1832B53B7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21608"/>
            <a:ext cx="5181600" cy="3886200"/>
          </a:xfrm>
        </p:spPr>
      </p:pic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656B8436-5F10-E788-D9A2-797A4515B4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621608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58559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596B357-3F38-0D19-6344-B0305FC3D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294"/>
          <a:stretch/>
        </p:blipFill>
        <p:spPr>
          <a:xfrm>
            <a:off x="1006228" y="2881175"/>
            <a:ext cx="10179543" cy="34751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/>
              <a:t>Experiment2 - </a:t>
            </a:r>
            <a:r>
              <a:rPr lang="de-DE" sz="4400" dirty="0" err="1"/>
              <a:t>Structural</a:t>
            </a:r>
            <a:r>
              <a:rPr lang="de-DE" sz="4400" dirty="0"/>
              <a:t> </a:t>
            </a:r>
            <a:r>
              <a:rPr lang="de-DE" sz="4400" dirty="0" err="1"/>
              <a:t>Overlap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21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dirty="0"/>
              <a:t>Light grey:	</a:t>
            </a:r>
            <a:r>
              <a:rPr lang="de-CH" dirty="0"/>
              <a:t>White</a:t>
            </a:r>
            <a:r>
              <a:rPr lang="en-GB" dirty="0"/>
              <a:t> matter</a:t>
            </a:r>
          </a:p>
          <a:p>
            <a:r>
              <a:rPr lang="en-GB" dirty="0"/>
              <a:t>Dark grey:	</a:t>
            </a:r>
            <a:r>
              <a:rPr lang="de-CH"/>
              <a:t>Grey</a:t>
            </a:r>
            <a:r>
              <a:rPr lang="en-GB"/>
              <a:t> </a:t>
            </a:r>
            <a:r>
              <a:rPr lang="en-GB" dirty="0"/>
              <a:t>matter</a:t>
            </a:r>
          </a:p>
          <a:p>
            <a:endParaRPr lang="en-GB" dirty="0"/>
          </a:p>
          <a:p>
            <a:r>
              <a:rPr lang="en-GB" dirty="0"/>
              <a:t>Light brown:	Hippocampus</a:t>
            </a:r>
          </a:p>
          <a:p>
            <a:r>
              <a:rPr lang="en-GB" dirty="0"/>
              <a:t>White:		Amygdala</a:t>
            </a:r>
          </a:p>
          <a:p>
            <a:r>
              <a:rPr lang="en-GB" dirty="0"/>
              <a:t>Gold:		Thalamus</a:t>
            </a:r>
          </a:p>
        </p:txBody>
      </p:sp>
    </p:spTree>
    <p:extLst>
      <p:ext uri="{BB962C8B-B14F-4D97-AF65-F5344CB8AC3E}">
        <p14:creationId xmlns:p14="http://schemas.microsoft.com/office/powerpoint/2010/main" val="235147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22</a:t>
            </a:fld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F32C26-58E7-8BC9-3C6D-A44A60DBB7A2}"/>
              </a:ext>
            </a:extLst>
          </p:cNvPr>
          <p:cNvSpPr/>
          <p:nvPr/>
        </p:nvSpPr>
        <p:spPr>
          <a:xfrm>
            <a:off x="10523086" y="587339"/>
            <a:ext cx="1325366" cy="8322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4C1C28B-DE76-6DF0-5A56-C366CB67736C}"/>
              </a:ext>
            </a:extLst>
          </p:cNvPr>
          <p:cNvGrpSpPr>
            <a:grpSpLocks noChangeAspect="1"/>
          </p:cNvGrpSpPr>
          <p:nvPr/>
        </p:nvGrpSpPr>
        <p:grpSpPr>
          <a:xfrm>
            <a:off x="924915" y="0"/>
            <a:ext cx="10342170" cy="6851619"/>
            <a:chOff x="1006227" y="107739"/>
            <a:chExt cx="10179543" cy="674388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6596B357-3F38-0D19-6344-B0305FC3DA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9294"/>
            <a:stretch/>
          </p:blipFill>
          <p:spPr>
            <a:xfrm>
              <a:off x="1006227" y="3376444"/>
              <a:ext cx="10179543" cy="3475175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9FC5C38-0C99-BDA3-D272-414C652C9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9620"/>
            <a:stretch/>
          </p:blipFill>
          <p:spPr>
            <a:xfrm>
              <a:off x="1006227" y="107739"/>
              <a:ext cx="10179542" cy="3321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4800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23</a:t>
            </a:fld>
            <a:endParaRPr lang="en-CH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9E55CD-AA8E-CC99-0709-EA15CAC2D6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62290" y="2968571"/>
            <a:ext cx="4267419" cy="3251367"/>
          </a:xfrm>
          <a:prstGeom prst="rect">
            <a:avLst/>
          </a:prstGeom>
        </p:spPr>
      </p:pic>
      <p:sp>
        <p:nvSpPr>
          <p:cNvPr id="9" name="Textfeld 10">
            <a:extLst>
              <a:ext uri="{FF2B5EF4-FFF2-40B4-BE49-F238E27FC236}">
                <a16:creationId xmlns:a16="http://schemas.microsoft.com/office/drawing/2014/main" id="{E3ABD316-D4D2-BC11-FB98-3245CB5F2593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</p:spTree>
    <p:extLst>
      <p:ext uri="{BB962C8B-B14F-4D97-AF65-F5344CB8AC3E}">
        <p14:creationId xmlns:p14="http://schemas.microsoft.com/office/powerpoint/2010/main" val="1877102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D9A3B408-C0B1-4A20-EF0C-E7F6511FA2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13785"/>
            <a:ext cx="5181600" cy="3886200"/>
          </a:xfrm>
        </p:spPr>
      </p:pic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B371FE56-F7BB-E6C1-D60D-8618CB536E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38200" y="2613785"/>
            <a:ext cx="5181600" cy="38862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90A2A-0F6A-8538-9712-C4BFD31C7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Experiment3 - 3 pipelines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33326-E360-6A97-9E59-77E11A540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24</a:t>
            </a:fld>
            <a:endParaRPr lang="en-CH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700D13B-5713-7A76-270B-B22308C1EDDF}"/>
              </a:ext>
            </a:extLst>
          </p:cNvPr>
          <p:cNvSpPr txBox="1"/>
          <p:nvPr/>
        </p:nvSpPr>
        <p:spPr>
          <a:xfrm>
            <a:off x="838200" y="1690688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Original pipeline: 	All labels were classified together</a:t>
            </a:r>
          </a:p>
          <a:p>
            <a:r>
              <a:rPr lang="en-GB"/>
              <a:t>Combined pipeline:	White and grey matter classified in first pipeline</a:t>
            </a:r>
          </a:p>
          <a:p>
            <a:r>
              <a:rPr lang="en-GB"/>
              <a:t>		Hippocampus, Amygdala classified in second pipeline</a:t>
            </a:r>
          </a:p>
          <a:p>
            <a:r>
              <a:rPr lang="en-GB"/>
              <a:t>		Thalamus classified in third pipeline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0B3E335-B3C8-E951-1755-A18B5B1C335A}"/>
              </a:ext>
            </a:extLst>
          </p:cNvPr>
          <p:cNvSpPr/>
          <p:nvPr/>
        </p:nvSpPr>
        <p:spPr>
          <a:xfrm>
            <a:off x="9235605" y="3113591"/>
            <a:ext cx="798991" cy="20537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97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25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45305009-4F09-5660-AD98-0EF994DA0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0192" b="-1"/>
          <a:stretch/>
        </p:blipFill>
        <p:spPr>
          <a:xfrm>
            <a:off x="251460" y="2461399"/>
            <a:ext cx="11689200" cy="3770608"/>
          </a:xfrm>
        </p:spPr>
      </p:pic>
    </p:spTree>
    <p:extLst>
      <p:ext uri="{BB962C8B-B14F-4D97-AF65-F5344CB8AC3E}">
        <p14:creationId xmlns:p14="http://schemas.microsoft.com/office/powerpoint/2010/main" val="2544904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61A23-6279-1507-2AF4-E98F7D651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/>
              <a:t>Experiment3 - Thalamus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04678D-D6C9-1A86-EFCF-7E34837BA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26</a:t>
            </a:fld>
            <a:endParaRPr lang="en-CH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9674146-85A1-7A69-76A5-A9A5BBCBA9C1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/>
              <a:t>Gold:	Thalamus combined pipeline experiment3</a:t>
            </a:r>
          </a:p>
          <a:p>
            <a:r>
              <a:rPr lang="en-GB"/>
              <a:t>Blue:	Thalamus original pipeline</a:t>
            </a:r>
          </a:p>
          <a:p>
            <a:r>
              <a:rPr lang="en-GB"/>
              <a:t>Red:	Thalamus combined pipeline experiment1</a:t>
            </a:r>
          </a:p>
        </p:txBody>
      </p:sp>
      <p:pic>
        <p:nvPicPr>
          <p:cNvPr id="16" name="Grafik 15" descr="Ein Bild, das Text, Screenshot, dunkel enthält.&#10;&#10;Automatisch generierte Beschreibung">
            <a:extLst>
              <a:ext uri="{FF2B5EF4-FFF2-40B4-BE49-F238E27FC236}">
                <a16:creationId xmlns:a16="http://schemas.microsoft.com/office/drawing/2014/main" id="{A8EAAEE4-6553-F847-85E8-DA2DAE7F80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903"/>
          <a:stretch/>
        </p:blipFill>
        <p:spPr>
          <a:xfrm>
            <a:off x="255026" y="2451642"/>
            <a:ext cx="11681948" cy="379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9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>
          <a:extLst>
            <a:ext uri="{FF2B5EF4-FFF2-40B4-BE49-F238E27FC236}">
              <a16:creationId xmlns:a16="http://schemas.microsoft.com/office/drawing/2014/main" id="{E3A44BF3-C1F3-539E-44EF-FAF0AF3C4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>
            <a:extLst>
              <a:ext uri="{FF2B5EF4-FFF2-40B4-BE49-F238E27FC236}">
                <a16:creationId xmlns:a16="http://schemas.microsoft.com/office/drawing/2014/main" id="{62E293D7-1C71-BED5-ACB3-1387E9A4E838}"/>
              </a:ext>
            </a:extLst>
          </p:cNvPr>
          <p:cNvGrpSpPr/>
          <p:nvPr/>
        </p:nvGrpSpPr>
        <p:grpSpPr>
          <a:xfrm>
            <a:off x="621715" y="3922360"/>
            <a:ext cx="1771600" cy="2913275"/>
            <a:chOff x="431562" y="2696587"/>
            <a:chExt cx="1328700" cy="2184956"/>
          </a:xfrm>
        </p:grpSpPr>
        <p:sp>
          <p:nvSpPr>
            <p:cNvPr id="1109" name="Google Shape;1109;p28">
              <a:extLst>
                <a:ext uri="{FF2B5EF4-FFF2-40B4-BE49-F238E27FC236}">
                  <a16:creationId xmlns:a16="http://schemas.microsoft.com/office/drawing/2014/main" id="{92B492AD-311B-B2F7-052D-28CA3E78C225}"/>
                </a:ext>
              </a:extLst>
            </p:cNvPr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>
              <a:extLst>
                <a:ext uri="{FF2B5EF4-FFF2-40B4-BE49-F238E27FC236}">
                  <a16:creationId xmlns:a16="http://schemas.microsoft.com/office/drawing/2014/main" id="{1506213F-87BE-1662-FBB0-CCF80DCDEE11}"/>
                </a:ext>
              </a:extLst>
            </p:cNvPr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  <p:sp>
          <p:nvSpPr>
            <p:cNvPr id="1111" name="Google Shape;1111;p28">
              <a:extLst>
                <a:ext uri="{FF2B5EF4-FFF2-40B4-BE49-F238E27FC236}">
                  <a16:creationId xmlns:a16="http://schemas.microsoft.com/office/drawing/2014/main" id="{1F22D409-01B8-07B2-8FFC-D696906CCC89}"/>
                </a:ext>
              </a:extLst>
            </p:cNvPr>
            <p:cNvSpPr txBox="1"/>
            <p:nvPr/>
          </p:nvSpPr>
          <p:spPr>
            <a:xfrm>
              <a:off x="43156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Skull stripping</a:t>
              </a:r>
            </a:p>
            <a:p>
              <a:pPr algn="ctr"/>
              <a:r>
                <a:rPr lang="en" sz="1600" dirty="0">
                  <a:solidFill>
                    <a:srgbClr val="F9414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Salt &amp; Pepper Noise</a:t>
              </a:r>
              <a:endParaRPr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2" name="Google Shape;1112;p28">
              <a:extLst>
                <a:ext uri="{FF2B5EF4-FFF2-40B4-BE49-F238E27FC236}">
                  <a16:creationId xmlns:a16="http://schemas.microsoft.com/office/drawing/2014/main" id="{81D3BA55-6536-87D5-A903-867F909AF5AA}"/>
                </a:ext>
              </a:extLst>
            </p:cNvPr>
            <p:cNvSpPr txBox="1"/>
            <p:nvPr/>
          </p:nvSpPr>
          <p:spPr>
            <a:xfrm>
              <a:off x="43156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from the Sun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3" name="Google Shape;1113;p28">
            <a:extLst>
              <a:ext uri="{FF2B5EF4-FFF2-40B4-BE49-F238E27FC236}">
                <a16:creationId xmlns:a16="http://schemas.microsoft.com/office/drawing/2014/main" id="{7F65A774-CB76-09C1-E94C-4312F544F1A9}"/>
              </a:ext>
            </a:extLst>
          </p:cNvPr>
          <p:cNvGrpSpPr/>
          <p:nvPr/>
        </p:nvGrpSpPr>
        <p:grpSpPr>
          <a:xfrm>
            <a:off x="2020083" y="1807078"/>
            <a:ext cx="2227633" cy="2901763"/>
            <a:chOff x="1480337" y="1110125"/>
            <a:chExt cx="1670725" cy="2176322"/>
          </a:xfrm>
        </p:grpSpPr>
        <p:sp>
          <p:nvSpPr>
            <p:cNvPr id="1114" name="Google Shape;1114;p28">
              <a:extLst>
                <a:ext uri="{FF2B5EF4-FFF2-40B4-BE49-F238E27FC236}">
                  <a16:creationId xmlns:a16="http://schemas.microsoft.com/office/drawing/2014/main" id="{E67EAC1E-CDB5-2A1D-B784-F8ABCEF14F38}"/>
                </a:ext>
              </a:extLst>
            </p:cNvPr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>
              <a:extLst>
                <a:ext uri="{FF2B5EF4-FFF2-40B4-BE49-F238E27FC236}">
                  <a16:creationId xmlns:a16="http://schemas.microsoft.com/office/drawing/2014/main" id="{02C21645-5EA6-9EA4-BA97-A7193A21DBCA}"/>
                </a:ext>
              </a:extLst>
            </p:cNvPr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  <p:sp>
          <p:nvSpPr>
            <p:cNvPr id="1116" name="Google Shape;1116;p28">
              <a:extLst>
                <a:ext uri="{FF2B5EF4-FFF2-40B4-BE49-F238E27FC236}">
                  <a16:creationId xmlns:a16="http://schemas.microsoft.com/office/drawing/2014/main" id="{39429A61-EC2C-349E-D224-9A5138E720A0}"/>
                </a:ext>
              </a:extLst>
            </p:cNvPr>
            <p:cNvSpPr txBox="1"/>
            <p:nvPr/>
          </p:nvSpPr>
          <p:spPr>
            <a:xfrm>
              <a:off x="182236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981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Registration</a:t>
              </a:r>
              <a:endParaRPr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28">
              <a:extLst>
                <a:ext uri="{FF2B5EF4-FFF2-40B4-BE49-F238E27FC236}">
                  <a16:creationId xmlns:a16="http://schemas.microsoft.com/office/drawing/2014/main" id="{4C4F3D78-A2BC-5028-D954-AD53C13CAD82}"/>
                </a:ext>
              </a:extLst>
            </p:cNvPr>
            <p:cNvSpPr txBox="1"/>
            <p:nvPr/>
          </p:nvSpPr>
          <p:spPr>
            <a:xfrm>
              <a:off x="182207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is the second planet from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8" name="Google Shape;1118;p28">
            <a:extLst>
              <a:ext uri="{FF2B5EF4-FFF2-40B4-BE49-F238E27FC236}">
                <a16:creationId xmlns:a16="http://schemas.microsoft.com/office/drawing/2014/main" id="{7A9199C2-CE97-13AF-616D-86C8A3F70509}"/>
              </a:ext>
            </a:extLst>
          </p:cNvPr>
          <p:cNvGrpSpPr/>
          <p:nvPr/>
        </p:nvGrpSpPr>
        <p:grpSpPr>
          <a:xfrm>
            <a:off x="3647906" y="3972928"/>
            <a:ext cx="2453709" cy="2862707"/>
            <a:chOff x="2701205" y="2734513"/>
            <a:chExt cx="1840282" cy="2147030"/>
          </a:xfrm>
        </p:grpSpPr>
        <p:sp>
          <p:nvSpPr>
            <p:cNvPr id="1119" name="Google Shape;1119;p28">
              <a:extLst>
                <a:ext uri="{FF2B5EF4-FFF2-40B4-BE49-F238E27FC236}">
                  <a16:creationId xmlns:a16="http://schemas.microsoft.com/office/drawing/2014/main" id="{ED28D2A1-64C6-E858-4B5E-B71CD801189A}"/>
                </a:ext>
              </a:extLst>
            </p:cNvPr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>
              <a:extLst>
                <a:ext uri="{FF2B5EF4-FFF2-40B4-BE49-F238E27FC236}">
                  <a16:creationId xmlns:a16="http://schemas.microsoft.com/office/drawing/2014/main" id="{446493F7-AB66-8108-9481-B81C657E661B}"/>
                </a:ext>
              </a:extLst>
            </p:cNvPr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  <p:sp>
          <p:nvSpPr>
            <p:cNvPr id="1121" name="Google Shape;1121;p28">
              <a:extLst>
                <a:ext uri="{FF2B5EF4-FFF2-40B4-BE49-F238E27FC236}">
                  <a16:creationId xmlns:a16="http://schemas.microsoft.com/office/drawing/2014/main" id="{83445EB6-E204-E971-18F4-87E9CE6D6145}"/>
                </a:ext>
              </a:extLst>
            </p:cNvPr>
            <p:cNvSpPr txBox="1"/>
            <p:nvPr/>
          </p:nvSpPr>
          <p:spPr>
            <a:xfrm>
              <a:off x="3212787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9C75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Feature Extraction</a:t>
              </a:r>
              <a:endParaRPr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2" name="Google Shape;1122;p28">
              <a:extLst>
                <a:ext uri="{FF2B5EF4-FFF2-40B4-BE49-F238E27FC236}">
                  <a16:creationId xmlns:a16="http://schemas.microsoft.com/office/drawing/2014/main" id="{12E1796E-000F-A36D-A7F3-5062075561D2}"/>
                </a:ext>
              </a:extLst>
            </p:cNvPr>
            <p:cNvSpPr txBox="1"/>
            <p:nvPr/>
          </p:nvSpPr>
          <p:spPr>
            <a:xfrm>
              <a:off x="321258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the Sun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3" name="Google Shape;1123;p28">
            <a:extLst>
              <a:ext uri="{FF2B5EF4-FFF2-40B4-BE49-F238E27FC236}">
                <a16:creationId xmlns:a16="http://schemas.microsoft.com/office/drawing/2014/main" id="{5AD3C309-EB98-386C-00BA-08D56E53E525}"/>
              </a:ext>
            </a:extLst>
          </p:cNvPr>
          <p:cNvGrpSpPr/>
          <p:nvPr/>
        </p:nvGrpSpPr>
        <p:grpSpPr>
          <a:xfrm>
            <a:off x="7361563" y="3980323"/>
            <a:ext cx="2448353" cy="2855312"/>
            <a:chOff x="5486447" y="2740059"/>
            <a:chExt cx="1836265" cy="2141484"/>
          </a:xfrm>
        </p:grpSpPr>
        <p:sp>
          <p:nvSpPr>
            <p:cNvPr id="1124" name="Google Shape;1124;p28">
              <a:extLst>
                <a:ext uri="{FF2B5EF4-FFF2-40B4-BE49-F238E27FC236}">
                  <a16:creationId xmlns:a16="http://schemas.microsoft.com/office/drawing/2014/main" id="{CA0133D3-D4A7-FC5B-173F-B1F37A84D91E}"/>
                </a:ext>
              </a:extLst>
            </p:cNvPr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>
              <a:extLst>
                <a:ext uri="{FF2B5EF4-FFF2-40B4-BE49-F238E27FC236}">
                  <a16:creationId xmlns:a16="http://schemas.microsoft.com/office/drawing/2014/main" id="{851AA11E-13A5-A5D5-9AC1-40794F9D5EDE}"/>
                </a:ext>
              </a:extLst>
            </p:cNvPr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  <p:sp>
          <p:nvSpPr>
            <p:cNvPr id="1126" name="Google Shape;1126;p28">
              <a:extLst>
                <a:ext uri="{FF2B5EF4-FFF2-40B4-BE49-F238E27FC236}">
                  <a16:creationId xmlns:a16="http://schemas.microsoft.com/office/drawing/2014/main" id="{3F6F9823-F88C-5490-353A-C3867BB20E91}"/>
                </a:ext>
              </a:extLst>
            </p:cNvPr>
            <p:cNvSpPr txBox="1"/>
            <p:nvPr/>
          </p:nvSpPr>
          <p:spPr>
            <a:xfrm>
              <a:off x="5994012" y="3832733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43AA8B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Post-processing</a:t>
              </a:r>
              <a:endParaRPr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7" name="Google Shape;1127;p28">
              <a:extLst>
                <a:ext uri="{FF2B5EF4-FFF2-40B4-BE49-F238E27FC236}">
                  <a16:creationId xmlns:a16="http://schemas.microsoft.com/office/drawing/2014/main" id="{FE2458B7-AC06-33B5-DBD1-E9738989FEE2}"/>
                </a:ext>
              </a:extLst>
            </p:cNvPr>
            <p:cNvSpPr txBox="1"/>
            <p:nvPr/>
          </p:nvSpPr>
          <p:spPr>
            <a:xfrm>
              <a:off x="5993602" y="4183143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 cold place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28" name="Google Shape;1128;p28">
            <a:extLst>
              <a:ext uri="{FF2B5EF4-FFF2-40B4-BE49-F238E27FC236}">
                <a16:creationId xmlns:a16="http://schemas.microsoft.com/office/drawing/2014/main" id="{B283600B-E469-1699-82D4-4DB81A86CA1F}"/>
              </a:ext>
            </a:extLst>
          </p:cNvPr>
          <p:cNvGrpSpPr/>
          <p:nvPr/>
        </p:nvGrpSpPr>
        <p:grpSpPr>
          <a:xfrm>
            <a:off x="5712698" y="1807078"/>
            <a:ext cx="2242851" cy="2924717"/>
            <a:chOff x="4249799" y="1110125"/>
            <a:chExt cx="1682138" cy="2193538"/>
          </a:xfrm>
        </p:grpSpPr>
        <p:sp>
          <p:nvSpPr>
            <p:cNvPr id="1129" name="Google Shape;1129;p28">
              <a:extLst>
                <a:ext uri="{FF2B5EF4-FFF2-40B4-BE49-F238E27FC236}">
                  <a16:creationId xmlns:a16="http://schemas.microsoft.com/office/drawing/2014/main" id="{4A025145-8D64-B21C-DDF1-4C43047E80BD}"/>
                </a:ext>
              </a:extLst>
            </p:cNvPr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>
              <a:extLst>
                <a:ext uri="{FF2B5EF4-FFF2-40B4-BE49-F238E27FC236}">
                  <a16:creationId xmlns:a16="http://schemas.microsoft.com/office/drawing/2014/main" id="{FC1200FB-4301-B2D5-9A04-C259D98AC059}"/>
                </a:ext>
              </a:extLst>
            </p:cNvPr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  <p:sp>
          <p:nvSpPr>
            <p:cNvPr id="1131" name="Google Shape;1131;p28">
              <a:extLst>
                <a:ext uri="{FF2B5EF4-FFF2-40B4-BE49-F238E27FC236}">
                  <a16:creationId xmlns:a16="http://schemas.microsoft.com/office/drawing/2014/main" id="{AF80ED66-018F-0419-73C6-3682DFB5FDBA}"/>
                </a:ext>
              </a:extLst>
            </p:cNvPr>
            <p:cNvSpPr txBox="1"/>
            <p:nvPr/>
          </p:nvSpPr>
          <p:spPr>
            <a:xfrm>
              <a:off x="4603237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90BE6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Classification</a:t>
              </a:r>
              <a:endParaRPr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2" name="Google Shape;1132;p28">
              <a:extLst>
                <a:ext uri="{FF2B5EF4-FFF2-40B4-BE49-F238E27FC236}">
                  <a16:creationId xmlns:a16="http://schemas.microsoft.com/office/drawing/2014/main" id="{7AE6A3F1-FAC7-AEC5-17CE-4FD5F526FC0D}"/>
                </a:ext>
              </a:extLst>
            </p:cNvPr>
            <p:cNvSpPr txBox="1"/>
            <p:nvPr/>
          </p:nvSpPr>
          <p:spPr>
            <a:xfrm>
              <a:off x="460309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one of the biggest planets. It is a gas giant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3" name="Google Shape;1133;p28">
            <a:extLst>
              <a:ext uri="{FF2B5EF4-FFF2-40B4-BE49-F238E27FC236}">
                <a16:creationId xmlns:a16="http://schemas.microsoft.com/office/drawing/2014/main" id="{5448C334-87CD-B898-F3F5-E733412BE6F1}"/>
              </a:ext>
            </a:extLst>
          </p:cNvPr>
          <p:cNvGrpSpPr/>
          <p:nvPr/>
        </p:nvGrpSpPr>
        <p:grpSpPr>
          <a:xfrm>
            <a:off x="9248133" y="1807078"/>
            <a:ext cx="2415249" cy="2909157"/>
            <a:chOff x="6901375" y="1110125"/>
            <a:chExt cx="1811437" cy="2181868"/>
          </a:xfrm>
        </p:grpSpPr>
        <p:sp>
          <p:nvSpPr>
            <p:cNvPr id="1134" name="Google Shape;1134;p28">
              <a:extLst>
                <a:ext uri="{FF2B5EF4-FFF2-40B4-BE49-F238E27FC236}">
                  <a16:creationId xmlns:a16="http://schemas.microsoft.com/office/drawing/2014/main" id="{E95FF8FD-5DC6-BBE8-DCFD-219543109BC5}"/>
                </a:ext>
              </a:extLst>
            </p:cNvPr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>
              <a:extLst>
                <a:ext uri="{FF2B5EF4-FFF2-40B4-BE49-F238E27FC236}">
                  <a16:creationId xmlns:a16="http://schemas.microsoft.com/office/drawing/2014/main" id="{3C687259-470E-D4D8-6D0D-440265D6C1F0}"/>
                </a:ext>
              </a:extLst>
            </p:cNvPr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  <p:sp>
          <p:nvSpPr>
            <p:cNvPr id="1136" name="Google Shape;1136;p28">
              <a:extLst>
                <a:ext uri="{FF2B5EF4-FFF2-40B4-BE49-F238E27FC236}">
                  <a16:creationId xmlns:a16="http://schemas.microsoft.com/office/drawing/2014/main" id="{BD2CBB1E-66E8-4B4A-CB6D-E10A5FA6703A}"/>
                </a:ext>
              </a:extLst>
            </p:cNvPr>
            <p:cNvSpPr txBox="1"/>
            <p:nvPr/>
          </p:nvSpPr>
          <p:spPr>
            <a:xfrm>
              <a:off x="7384112" y="1781535"/>
              <a:ext cx="13287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57759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Evaluation</a:t>
              </a:r>
              <a:endParaRPr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37" name="Google Shape;1137;p28">
              <a:extLst>
                <a:ext uri="{FF2B5EF4-FFF2-40B4-BE49-F238E27FC236}">
                  <a16:creationId xmlns:a16="http://schemas.microsoft.com/office/drawing/2014/main" id="{0CAC10FC-04F6-0155-EC0A-DFD64E5273FC}"/>
                </a:ext>
              </a:extLst>
            </p:cNvPr>
            <p:cNvSpPr txBox="1"/>
            <p:nvPr/>
          </p:nvSpPr>
          <p:spPr>
            <a:xfrm>
              <a:off x="7384112" y="1110125"/>
              <a:ext cx="1328700" cy="6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Earth is the planet where we all live on</a:t>
              </a:r>
              <a:endPara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487421D-E6BD-A5CD-9F73-822A1102C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</p:spTree>
    <p:extLst>
      <p:ext uri="{BB962C8B-B14F-4D97-AF65-F5344CB8AC3E}">
        <p14:creationId xmlns:p14="http://schemas.microsoft.com/office/powerpoint/2010/main" val="1002295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AF388-EF09-1C31-BCB4-0F82FB0E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28</a:t>
            </a:fld>
            <a:endParaRPr lang="en-CH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BB24BB9-9105-8177-CBE8-A118C53E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37" t="12235" r="10321" b="7133"/>
          <a:stretch/>
        </p:blipFill>
        <p:spPr>
          <a:xfrm>
            <a:off x="3581401" y="705722"/>
            <a:ext cx="4939003" cy="565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7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516081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349433" y="2662474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registration did we do?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What features did we use?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96000" y="2328557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7839490" y="5553240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Which morphological filters did we use?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661163" y="2671605"/>
            <a:ext cx="18333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62732-6291-8736-13DC-7799C7FEA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D589-B27C-6055-E0EB-310073E78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0AA89-9873-0FF2-EEFC-0BD263D96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960909A3-DEE0-9611-E034-97EED6F22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740F9B9-5B79-AA5C-A0C7-34D7A2721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E116756D-62A7-EA2F-567A-D2D999233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F7DCEA3C-2AFE-B305-E566-564962F68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E8B6CDB7-1EC8-B8C6-F2FC-74B87F532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D73AD-242E-CBCF-277C-9B4C5F716E4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72A19D06-DDF7-2629-4660-924055D14F29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EC29BC-2BAC-D96E-64CA-C3F261705ADA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7F648C63-314D-E7E8-0153-25E1879D695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6E92BC5-B638-5496-4D25-9904D6ED86A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5A6B9903-9790-5C42-58B4-E6C8DF0F6A3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B7CF1F03-4A9B-B830-2D12-ACCBC3C4302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98CCAD-17F6-A1EE-1B37-384F46222CB1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1586637C-B568-4C46-E48E-35F5D5F2D1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7A1C9B-717E-1F64-50BA-E93B4CDF8A7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74797286-285B-59E9-9B80-8D86DC67415B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9622ECEA-F71B-80B9-F8FA-C38EBE1C1A29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CF3363CC-7329-426C-BDB1-F3B8751AE49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45530155-49D0-767E-17F5-B9137FAC105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CD13EE59-8A10-366E-63EF-1CA5B5D3EA5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5632F9E2-91A7-6709-4A9F-46CD9362C327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2847A0B4-CC15-D22C-9D9A-490B66AC0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25B9B3F-A32E-1326-8DCF-083C6817DE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ECF2DC71-3777-0180-CEC7-B3A1201DDC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48" name="Picture 47" descr="A blue and white logo&#10;&#10;Description automatically generated">
            <a:extLst>
              <a:ext uri="{FF2B5EF4-FFF2-40B4-BE49-F238E27FC236}">
                <a16:creationId xmlns:a16="http://schemas.microsoft.com/office/drawing/2014/main" id="{A38E1EDD-B6D0-BA20-4CE1-36888A1D539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16751" y="3837332"/>
            <a:ext cx="1237049" cy="673716"/>
          </a:xfrm>
          <a:prstGeom prst="rect">
            <a:avLst/>
          </a:prstGeom>
        </p:spPr>
      </p:pic>
      <p:pic>
        <p:nvPicPr>
          <p:cNvPr id="14" name="Picture 13" descr="Blue text with white border&#10;&#10;Description automatically generated">
            <a:extLst>
              <a:ext uri="{FF2B5EF4-FFF2-40B4-BE49-F238E27FC236}">
                <a16:creationId xmlns:a16="http://schemas.microsoft.com/office/drawing/2014/main" id="{AC3B2A90-60EC-741E-3057-B26DA80447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16244" y="3778362"/>
            <a:ext cx="1237556" cy="821912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EC4BA4D-8ACE-8F06-A222-6811206C9E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CAC2C55-E9FF-6918-A679-20DED82AE2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87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7480E-A77C-0DDB-9F8A-99D02DF63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5E944-7607-39E7-C221-702304A1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8AA80-C291-313D-B84F-35436A298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6</a:t>
            </a:fld>
            <a:endParaRPr lang="en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049EE11-806A-7437-8E13-BEB416BA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45" y="2903449"/>
            <a:ext cx="2409344" cy="212550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74B321D5-A48A-5A48-F064-B977BE4D9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3922839"/>
            <a:ext cx="2409344" cy="212550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4B4D65-D110-DA95-C41D-24FB8FBC7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797335"/>
            <a:ext cx="2409345" cy="2125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34A0FC-078E-CA5A-DA56-E3F74EFA37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219" y="1797334"/>
            <a:ext cx="5259580" cy="433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EA544-B814-4FF2-3FC6-8BACB1348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CF6E-2395-0852-3061-66347C263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DB1E-1BE4-03B0-235D-74CA46D5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7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545A932E-276B-D6AC-7445-79299C42C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97335"/>
            <a:ext cx="5259580" cy="4337733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BC2EBD7F-4D9A-1AC9-912D-A6EBB354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545" y="2860087"/>
            <a:ext cx="2409344" cy="2125503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5A6599B0-8FEE-FC47-A5BF-06F2B5BE9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420" y="3932667"/>
            <a:ext cx="2409344" cy="2125504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5DB87705-37D5-F7D7-1488-8AEB7B250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420" y="1807163"/>
            <a:ext cx="2409344" cy="212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6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8816C-11FB-2F23-75E3-336AF2F18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09219-CC9A-62D0-C844-A63881D30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Results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73904-3CDE-E7DE-89F9-606074171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Show best and worst segmentations for ML and Atlas-based</a:t>
            </a:r>
          </a:p>
          <a:p>
            <a:r>
              <a:rPr lang="en-GB" sz="1600" dirty="0">
                <a:sym typeface="Wingdings" panose="05000000000000000000" pitchFamily="2" charset="2"/>
              </a:rPr>
              <a:t>Choose an example (match the image# in both methods) with the noise -&gt; robustness</a:t>
            </a:r>
          </a:p>
          <a:p>
            <a:r>
              <a:rPr lang="en-GB" sz="1600" dirty="0">
                <a:sym typeface="Wingdings" panose="05000000000000000000" pitchFamily="2" charset="2"/>
              </a:rPr>
              <a:t>Violin plot of DICE scores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65408-E8B8-6C27-2C8A-DF5874A9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037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16A35D-110F-B83A-7C21-02D812466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33E5684F-9524-414B-ADBE-BAE7E0D73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080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A2E4012C-F780-96BD-58ED-F47986B601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r="16080" b="-7"/>
          <a:stretch/>
        </p:blipFill>
        <p:spPr>
          <a:xfrm>
            <a:off x="8728778" y="3503618"/>
            <a:ext cx="2625022" cy="27162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815A51-2969-E1BC-5EEA-D5A440045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42" y="171715"/>
            <a:ext cx="3999971" cy="1686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Results: Atlas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B566E-752E-59D3-CD95-EACD3F7EA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679" y="1454556"/>
            <a:ext cx="3174186" cy="18998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Best:</a:t>
            </a:r>
          </a:p>
        </p:txBody>
      </p:sp>
      <p:pic>
        <p:nvPicPr>
          <p:cNvPr id="12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078E79F9-EDE5-CB1B-5099-4E751C8A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8676" y="635657"/>
            <a:ext cx="2624338" cy="2618074"/>
          </a:xfrm>
          <a:prstGeom prst="rect">
            <a:avLst/>
          </a:prstGeom>
        </p:spPr>
      </p:pic>
      <p:pic>
        <p:nvPicPr>
          <p:cNvPr id="18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7615C11A-F9B7-8FD8-697B-DE683ECF7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48" y="638175"/>
            <a:ext cx="2624338" cy="2611841"/>
          </a:xfrm>
          <a:prstGeom prst="rect">
            <a:avLst/>
          </a:prstGeom>
        </p:spPr>
      </p:pic>
      <p:pic>
        <p:nvPicPr>
          <p:cNvPr id="14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C0D17847-9591-FF0A-618C-072795011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136" y="640700"/>
            <a:ext cx="2624338" cy="26055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FF604-85E9-EE5A-0D14-8DCAA521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7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7CCDEB16-E100-46A8-F592-1241C5D8C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8676" y="3503614"/>
            <a:ext cx="2720536" cy="2716204"/>
          </a:xfrm>
          <a:prstGeom prst="rect">
            <a:avLst/>
          </a:prstGeom>
        </p:spPr>
      </p:pic>
      <p:pic>
        <p:nvPicPr>
          <p:cNvPr id="10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D4220718-C071-377D-D41C-D93517D5F86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6390590" y="3503614"/>
            <a:ext cx="2625022" cy="2716211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6295E673-4563-2900-6EB0-5B8D34CCFD68}"/>
              </a:ext>
            </a:extLst>
          </p:cNvPr>
          <p:cNvSpPr txBox="1">
            <a:spLocks/>
          </p:cNvSpPr>
          <p:nvPr/>
        </p:nvSpPr>
        <p:spPr>
          <a:xfrm>
            <a:off x="353678" y="3503614"/>
            <a:ext cx="3174186" cy="1899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Worst: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graphicFrame>
        <p:nvGraphicFramePr>
          <p:cNvPr id="32" name="Tabelle 31">
            <a:extLst>
              <a:ext uri="{FF2B5EF4-FFF2-40B4-BE49-F238E27FC236}">
                <a16:creationId xmlns:a16="http://schemas.microsoft.com/office/drawing/2014/main" id="{8B965D17-A8D1-4727-8202-800B52E9A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543279"/>
              </p:ext>
            </p:extLst>
          </p:nvPr>
        </p:nvGraphicFramePr>
        <p:xfrm>
          <a:off x="417402" y="3812190"/>
          <a:ext cx="3366322" cy="1571625"/>
        </p:xfrm>
        <a:graphic>
          <a:graphicData uri="http://schemas.openxmlformats.org/drawingml/2006/table">
            <a:tbl>
              <a:tblPr/>
              <a:tblGrid>
                <a:gridCol w="1555062">
                  <a:extLst>
                    <a:ext uri="{9D8B030D-6E8A-4147-A177-3AD203B41FA5}">
                      <a16:colId xmlns:a16="http://schemas.microsoft.com/office/drawing/2014/main" val="1860313317"/>
                    </a:ext>
                  </a:extLst>
                </a:gridCol>
                <a:gridCol w="1811260">
                  <a:extLst>
                    <a:ext uri="{9D8B030D-6E8A-4147-A177-3AD203B41FA5}">
                      <a16:colId xmlns:a16="http://schemas.microsoft.com/office/drawing/2014/main" val="1913977200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3511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0.485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957489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0.543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3888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17815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 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0.595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7909193"/>
                  </a:ext>
                </a:extLst>
              </a:tr>
            </a:tbl>
          </a:graphicData>
        </a:graphic>
      </p:graphicFrame>
      <p:graphicFrame>
        <p:nvGraphicFramePr>
          <p:cNvPr id="33" name="Tabelle 32">
            <a:extLst>
              <a:ext uri="{FF2B5EF4-FFF2-40B4-BE49-F238E27FC236}">
                <a16:creationId xmlns:a16="http://schemas.microsoft.com/office/drawing/2014/main" id="{D4CEADEB-11C7-FFC5-F9CC-254584F56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360419"/>
              </p:ext>
            </p:extLst>
          </p:nvPr>
        </p:nvGraphicFramePr>
        <p:xfrm>
          <a:off x="417402" y="1703087"/>
          <a:ext cx="3427921" cy="1571625"/>
        </p:xfrm>
        <a:graphic>
          <a:graphicData uri="http://schemas.openxmlformats.org/drawingml/2006/table">
            <a:tbl>
              <a:tblPr/>
              <a:tblGrid>
                <a:gridCol w="1583517">
                  <a:extLst>
                    <a:ext uri="{9D8B030D-6E8A-4147-A177-3AD203B41FA5}">
                      <a16:colId xmlns:a16="http://schemas.microsoft.com/office/drawing/2014/main" val="3665491450"/>
                    </a:ext>
                  </a:extLst>
                </a:gridCol>
                <a:gridCol w="1844404">
                  <a:extLst>
                    <a:ext uri="{9D8B030D-6E8A-4147-A177-3AD203B41FA5}">
                      <a16:colId xmlns:a16="http://schemas.microsoft.com/office/drawing/2014/main" val="316372895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Amygdala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055362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GreyMatter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8741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Hippocampus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8643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Thalamus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23378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WhiteMatter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CH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937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4750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945</Words>
  <Application>Microsoft Macintosh PowerPoint</Application>
  <PresentationFormat>Breitbild</PresentationFormat>
  <Paragraphs>247</Paragraphs>
  <Slides>28</Slides>
  <Notes>27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7" baseType="lpstr">
      <vt:lpstr>Aptos Narrow</vt:lpstr>
      <vt:lpstr>Arial</vt:lpstr>
      <vt:lpstr>Calibri</vt:lpstr>
      <vt:lpstr>Calibri Light</vt:lpstr>
      <vt:lpstr>Cambria Math</vt:lpstr>
      <vt:lpstr>Fira Sans Extra Condensed Medium</vt:lpstr>
      <vt:lpstr>Roboto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Our Pipeline</vt:lpstr>
      <vt:lpstr>Construction of Atlas Labels</vt:lpstr>
      <vt:lpstr>Construction of Atlas Labels</vt:lpstr>
      <vt:lpstr>Resulting Atlas Labels</vt:lpstr>
      <vt:lpstr>Resulting Atlas Labels</vt:lpstr>
      <vt:lpstr>Results</vt:lpstr>
      <vt:lpstr>Results: Atlas</vt:lpstr>
      <vt:lpstr>Results: RF</vt:lpstr>
      <vt:lpstr>Results: Comparison of Average DICE</vt:lpstr>
      <vt:lpstr>Discussion</vt:lpstr>
      <vt:lpstr>PowerPoint-Präsentation</vt:lpstr>
      <vt:lpstr>References</vt:lpstr>
      <vt:lpstr>END</vt:lpstr>
      <vt:lpstr>Methods – Parameter Search</vt:lpstr>
      <vt:lpstr>Experiment1 - 2 pipelines</vt:lpstr>
      <vt:lpstr>Experiment1 - Hippocampus</vt:lpstr>
      <vt:lpstr>Experiment1 - Hippocampus</vt:lpstr>
      <vt:lpstr>Experiment2 - 5 pipelines</vt:lpstr>
      <vt:lpstr>Experiment2 - Structural Overlap</vt:lpstr>
      <vt:lpstr>PowerPoint-Präsentation</vt:lpstr>
      <vt:lpstr>Experiment3 - 3 pipelines</vt:lpstr>
      <vt:lpstr>Experiment3 - 3 pipelines</vt:lpstr>
      <vt:lpstr>Experiment3 - Thalamus</vt:lpstr>
      <vt:lpstr>Experiment3 - Thalamus</vt:lpstr>
      <vt:lpstr>Our Pipeline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Hoffman, Nathan Ashley (STUDENTS)</cp:lastModifiedBy>
  <cp:revision>68</cp:revision>
  <dcterms:created xsi:type="dcterms:W3CDTF">2022-11-10T12:20:49Z</dcterms:created>
  <dcterms:modified xsi:type="dcterms:W3CDTF">2024-12-14T14:30:33Z</dcterms:modified>
</cp:coreProperties>
</file>